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138"/>
    <a:srgbClr val="FFDBBD"/>
    <a:srgbClr val="C80500"/>
    <a:srgbClr val="A80000"/>
    <a:srgbClr val="B36005"/>
    <a:srgbClr val="793F13"/>
    <a:srgbClr val="C76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24AA9-F3CD-48DE-B41C-B9E12F1489E9}" v="137" dt="2020-10-10T07:45:58.358"/>
  </p1510:revLst>
</p1510:revInfo>
</file>

<file path=ppt/tableStyles.xml><?xml version="1.0" encoding="utf-8"?>
<a:tblStyleLst xmlns:a="http://schemas.openxmlformats.org/drawingml/2006/main" def="{15AD1EF8-B0F2-4BCB-B2AE-039FFB125477}">
  <a:tblStyle styleId="{15AD1EF8-B0F2-4BCB-B2AE-039FFB1254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6913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6913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rial Black" panose="020B0A04020102020204" pitchFamily="34" charset="0"/>
              </a:rPr>
              <a:t>Stay Connected Bulgaria</a:t>
            </a:r>
            <a:endParaRPr sz="4400" dirty="0">
              <a:latin typeface="Arial Black" panose="020B0A04020102020204" pitchFamily="34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Team</a:t>
            </a:r>
            <a:endParaRPr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b="1" dirty="0">
                <a:latin typeface="Arial Black" panose="020B0A04020102020204" pitchFamily="34" charset="0"/>
                <a:ea typeface="Noto Serif Cond" panose="02020506060505020204" pitchFamily="18"/>
                <a:cs typeface="Noto Serif Cond" panose="02020506060505020204" pitchFamily="18"/>
              </a:rPr>
              <a:t>Всички трябва да се чувстват свързани с общността си</a:t>
            </a:r>
            <a:endParaRPr sz="2400" b="1" dirty="0">
              <a:latin typeface="Arial Black" panose="020B0A04020102020204" pitchFamily="34" charset="0"/>
              <a:ea typeface="Noto Serif Cond" panose="02020506060505020204" pitchFamily="18"/>
              <a:cs typeface="Noto Serif Cond" panose="02020506060505020204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Arial Black" panose="020B0A04020102020204" pitchFamily="34" charset="0"/>
                <a:ea typeface="Noto Serif Cond" panose="02020506060505020204" pitchFamily="18"/>
                <a:cs typeface="Noto Serif Cond" panose="02020506060505020204" pitchFamily="18"/>
              </a:rPr>
              <a:t>Епидемичната обстановка</a:t>
            </a:r>
            <a:endParaRPr dirty="0">
              <a:latin typeface="Arial Black" panose="020B0A04020102020204" pitchFamily="34" charset="0"/>
              <a:ea typeface="Noto Serif Cond" panose="02020506060505020204" pitchFamily="18"/>
              <a:cs typeface="Noto Serif Cond" panose="02020506060505020204" pitchFamily="18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bg-BG" sz="1800" dirty="0">
                <a:latin typeface="Arial Black" panose="020B0A04020102020204" pitchFamily="34" charset="0"/>
              </a:rPr>
              <a:t>Изолация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bg-BG" sz="1800" dirty="0">
                <a:latin typeface="Arial Black" panose="020B0A04020102020204" pitchFamily="34" charset="0"/>
              </a:rPr>
              <a:t>Виждате себе си в тази дума?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bg-BG" sz="1800" dirty="0">
                <a:latin typeface="Arial Black" panose="020B0A04020102020204" pitchFamily="34" charset="0"/>
              </a:rPr>
              <a:t>Глобален проблем, имащ нужда от решение</a:t>
            </a:r>
          </a:p>
        </p:txBody>
      </p:sp>
      <p:graphicFrame>
        <p:nvGraphicFramePr>
          <p:cNvPr id="81" name="Google Shape;81;p15"/>
          <p:cNvGraphicFramePr/>
          <p:nvPr>
            <p:extLst>
              <p:ext uri="{D42A27DB-BD31-4B8C-83A1-F6EECF244321}">
                <p14:modId xmlns:p14="http://schemas.microsoft.com/office/powerpoint/2010/main" val="1931958654"/>
              </p:ext>
            </p:extLst>
          </p:nvPr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{15AD1EF8-B0F2-4BCB-B2AE-039FFB125477}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bg-BG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bg-BG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bg-BG"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bg-BG" b="1" dirty="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6" name="Google Shape;8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306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  <a:latin typeface="Arial Black" panose="020B0A04020102020204" pitchFamily="34" charset="0"/>
              </a:rPr>
              <a:t>Комуникация</a:t>
            </a:r>
            <a:endParaRPr dirty="0">
              <a:solidFill>
                <a:schemeClr val="lt1"/>
              </a:solidFill>
              <a:latin typeface="Arial Black" panose="020B0A04020102020204" pitchFamily="34" charset="0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4718837" y="724200"/>
            <a:ext cx="4238277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>
                <a:latin typeface="Arial Black" panose="020B0A04020102020204" pitchFamily="34" charset="0"/>
              </a:rPr>
              <a:t>Социална мрежа даваща възможност за ИСТИНСКА комуникация в България</a:t>
            </a:r>
            <a:endParaRPr sz="24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311700" y="422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bg-BG" dirty="0">
                <a:latin typeface="Arial Black"/>
              </a:rPr>
              <a:t>Отбор </a:t>
            </a:r>
            <a:r>
              <a:rPr lang="bg-BG" dirty="0" err="1">
                <a:latin typeface="Arial Black"/>
              </a:rPr>
              <a:t>Team</a:t>
            </a:r>
            <a:endParaRPr lang="en-US" dirty="0" err="1"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371762" y="2962378"/>
            <a:ext cx="2447024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Кристиан Кирчев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4294967295"/>
          </p:nvPr>
        </p:nvSpPr>
        <p:spPr>
          <a:xfrm>
            <a:off x="6159436" y="37247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 err="1">
                <a:solidFill>
                  <a:schemeClr val="dk2"/>
                </a:solidFill>
                <a:latin typeface="Arial Black" panose="020B0A04020102020204" pitchFamily="34" charset="0"/>
              </a:rPr>
              <a:t>Фронтендър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4294967295"/>
          </p:nvPr>
        </p:nvSpPr>
        <p:spPr>
          <a:xfrm>
            <a:off x="3506802" y="2962378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Йосиф </a:t>
            </a:r>
            <a:r>
              <a:rPr lang="bg-BG" sz="1800" dirty="0" err="1">
                <a:solidFill>
                  <a:schemeClr val="dk1"/>
                </a:solidFill>
                <a:latin typeface="Arial Black" panose="020B0A04020102020204" pitchFamily="34" charset="0"/>
              </a:rPr>
              <a:t>Хамед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4294967295"/>
          </p:nvPr>
        </p:nvSpPr>
        <p:spPr>
          <a:xfrm>
            <a:off x="5993658" y="2962378"/>
            <a:ext cx="2353857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Данаил Стоилов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4294967295"/>
          </p:nvPr>
        </p:nvSpPr>
        <p:spPr>
          <a:xfrm>
            <a:off x="584113" y="37247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Дизайн и </a:t>
            </a:r>
            <a:r>
              <a:rPr lang="bg-BG" sz="1200" dirty="0" err="1">
                <a:solidFill>
                  <a:schemeClr val="dk2"/>
                </a:solidFill>
                <a:latin typeface="Arial Black" panose="020B0A04020102020204" pitchFamily="34" charset="0"/>
              </a:rPr>
              <a:t>фронтендър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4294967295"/>
          </p:nvPr>
        </p:nvSpPr>
        <p:spPr>
          <a:xfrm>
            <a:off x="3569400" y="372478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 err="1">
                <a:solidFill>
                  <a:schemeClr val="dk2"/>
                </a:solidFill>
                <a:latin typeface="Arial Black" panose="020B0A04020102020204" pitchFamily="34" charset="0"/>
              </a:rPr>
              <a:t>Бекендър</a:t>
            </a: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 и  </a:t>
            </a:r>
            <a:r>
              <a:rPr lang="en-US" sz="1200" dirty="0">
                <a:solidFill>
                  <a:schemeClr val="dk2"/>
                </a:solidFill>
                <a:latin typeface="Arial Black" panose="020B0A04020102020204" pitchFamily="34" charset="0"/>
              </a:rPr>
              <a:t>merge conflict fixer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25BD57E-DBBF-4F95-8306-BBFE81E9B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05" r="-6571" b="16270"/>
          <a:stretch/>
        </p:blipFill>
        <p:spPr>
          <a:xfrm>
            <a:off x="6207594" y="1053193"/>
            <a:ext cx="2134560" cy="1926777"/>
          </a:xfrm>
          <a:prstGeom prst="rect">
            <a:avLst/>
          </a:prstGeom>
        </p:spPr>
      </p:pic>
      <p:pic>
        <p:nvPicPr>
          <p:cNvPr id="3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D59927F1-D29B-4586-BCBA-EDCD81E4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06" y="1342345"/>
            <a:ext cx="2047875" cy="1609725"/>
          </a:xfrm>
          <a:prstGeom prst="rect">
            <a:avLst/>
          </a:prstGeom>
        </p:spPr>
      </p:pic>
      <p:pic>
        <p:nvPicPr>
          <p:cNvPr id="4" name="Picture 4" descr="A person holding a phone and looking at the camera&#10;&#10;Description automatically generated">
            <a:extLst>
              <a:ext uri="{FF2B5EF4-FFF2-40B4-BE49-F238E27FC236}">
                <a16:creationId xmlns:a16="http://schemas.microsoft.com/office/drawing/2014/main" id="{1E8DD952-09B4-429A-AD31-F6BCA67B3F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31" t="13351" r="1488" b="22218"/>
          <a:stretch/>
        </p:blipFill>
        <p:spPr>
          <a:xfrm>
            <a:off x="3690257" y="1048657"/>
            <a:ext cx="1779820" cy="1931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60420" y="2065350"/>
            <a:ext cx="378783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Arial Black" panose="020B0A04020102020204" pitchFamily="34" charset="0"/>
              </a:rPr>
              <a:t>Технологии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AFAFA"/>
                </a:solidFill>
                <a:latin typeface="Arial Black" panose="020B0A04020102020204" pitchFamily="34" charset="0"/>
                <a:ea typeface="Roboto"/>
                <a:cs typeface="Roboto"/>
                <a:sym typeface="Roboto"/>
              </a:rPr>
              <a:t>Python – Django</a:t>
            </a:r>
            <a:r>
              <a:rPr lang="bg-BG" sz="1800" b="1" i="1" dirty="0">
                <a:solidFill>
                  <a:srgbClr val="FAFAFA"/>
                </a:solidFill>
                <a:latin typeface="Arial Black" panose="020B0A04020102020204" pitchFamily="34" charset="0"/>
                <a:ea typeface="Roboto"/>
                <a:cs typeface="Roboto"/>
                <a:sym typeface="Roboto"/>
              </a:rPr>
              <a:t>;</a:t>
            </a:r>
            <a:r>
              <a:rPr lang="en-US" sz="1800" b="1" i="1" dirty="0">
                <a:solidFill>
                  <a:srgbClr val="FAFAFA"/>
                </a:solidFill>
                <a:latin typeface="Arial Black" panose="020B0A04020102020204" pitchFamily="34" charset="0"/>
                <a:ea typeface="Roboto"/>
                <a:cs typeface="Roboto"/>
                <a:sym typeface="Roboto"/>
              </a:rPr>
              <a:t> Html + CSS</a:t>
            </a:r>
            <a:endParaRPr sz="1800" b="1" i="1" dirty="0">
              <a:solidFill>
                <a:srgbClr val="FAFAFA"/>
              </a:solidFill>
              <a:latin typeface="Arial Black" panose="020B0A040201020202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bg-BG" sz="1600" i="1" dirty="0" err="1">
                <a:solidFill>
                  <a:srgbClr val="FAFAFA"/>
                </a:solidFill>
                <a:latin typeface="Arial Black" panose="020B0A04020102020204" pitchFamily="34" charset="0"/>
                <a:ea typeface="Roboto"/>
                <a:cs typeface="Roboto"/>
                <a:sym typeface="Roboto"/>
              </a:rPr>
              <a:t>Сайтче</a:t>
            </a:r>
            <a:endParaRPr sz="1600" dirty="0">
              <a:solidFill>
                <a:srgbClr val="737373"/>
              </a:solidFill>
              <a:latin typeface="Arial Black" panose="020B0A04020102020204" pitchFamily="3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работи?</a:t>
            </a:r>
            <a:endParaRPr dirty="0"/>
          </a:p>
        </p:txBody>
      </p:sp>
      <p:cxnSp>
        <p:nvCxnSpPr>
          <p:cNvPr id="126" name="Google Shape;126;p1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solidFill>
                  <a:schemeClr val="dk1"/>
                </a:solidFill>
                <a:latin typeface="Arial Black" panose="020B0A04020102020204" pitchFamily="34" charset="0"/>
              </a:rPr>
              <a:t>Стъпка</a:t>
            </a:r>
            <a:r>
              <a:rPr lang="en" sz="1700" dirty="0">
                <a:solidFill>
                  <a:schemeClr val="dk1"/>
                </a:solidFill>
                <a:latin typeface="Arial Black" panose="020B0A04020102020204" pitchFamily="34" charset="0"/>
              </a:rPr>
              <a:t> 1</a:t>
            </a:r>
            <a:endParaRPr sz="17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976112" y="2674713"/>
            <a:ext cx="1502196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Създаваме си </a:t>
            </a:r>
            <a:r>
              <a:rPr lang="bg-BG" sz="1200" dirty="0" err="1">
                <a:solidFill>
                  <a:schemeClr val="dk2"/>
                </a:solidFill>
                <a:latin typeface="Arial Black" panose="020B0A04020102020204" pitchFamily="34" charset="0"/>
              </a:rPr>
              <a:t>акаунтче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3395738" y="227935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3442812" y="216487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solidFill>
                  <a:schemeClr val="dk1"/>
                </a:solidFill>
                <a:latin typeface="Arial Black" panose="020B0A04020102020204" pitchFamily="34" charset="0"/>
              </a:rPr>
              <a:t>Стъпка</a:t>
            </a:r>
            <a:r>
              <a:rPr lang="en" sz="1700" dirty="0">
                <a:solidFill>
                  <a:schemeClr val="dk1"/>
                </a:solidFill>
                <a:latin typeface="Arial Black" panose="020B0A04020102020204" pitchFamily="34" charset="0"/>
              </a:rPr>
              <a:t> 2</a:t>
            </a:r>
            <a:endParaRPr sz="17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442811" y="2454901"/>
            <a:ext cx="2050251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Пускате 2-3 </a:t>
            </a:r>
            <a:r>
              <a:rPr lang="bg-BG" sz="1200" dirty="0" err="1">
                <a:solidFill>
                  <a:schemeClr val="dk2"/>
                </a:solidFill>
                <a:latin typeface="Arial Black" panose="020B0A04020102020204" pitchFamily="34" charset="0"/>
              </a:rPr>
              <a:t>постчета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 dirty="0">
                <a:solidFill>
                  <a:schemeClr val="dk1"/>
                </a:solidFill>
              </a:rPr>
              <a:t>Стъпка</a:t>
            </a:r>
            <a:r>
              <a:rPr lang="en" sz="1700" dirty="0">
                <a:solidFill>
                  <a:schemeClr val="dk1"/>
                </a:solidFill>
              </a:rPr>
              <a:t> 3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Радвате се на социалност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5" name="Google Shape;135;p19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36" name="Google Shape;136;p19"/>
            <p:cNvCxnSpPr>
              <a:stCxn id="137" idx="6"/>
              <a:endCxn id="138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471900" y="436450"/>
            <a:ext cx="82221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Arial Black" panose="020B0A04020102020204" pitchFamily="34" charset="0"/>
              </a:rPr>
              <a:t>Прогрес</a:t>
            </a:r>
            <a:r>
              <a:rPr lang="en" sz="1400" i="1" dirty="0"/>
              <a:t> </a:t>
            </a:r>
            <a:br>
              <a:rPr lang="bg-BG" sz="1400" i="1" dirty="0"/>
            </a:br>
            <a:endParaRPr sz="1400" i="1" dirty="0"/>
          </a:p>
        </p:txBody>
      </p:sp>
      <p:cxnSp>
        <p:nvCxnSpPr>
          <p:cNvPr id="145" name="Google Shape;145;p20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Четвъртък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Идеята най-накрая се зароди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Петък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2161212" y="4264217"/>
            <a:ext cx="197825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Виртуална среда и първите страници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Събота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4279886" y="2285937"/>
            <a:ext cx="2588122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База данни за първи страници и втори страници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4" name="Google Shape;154;p20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Неделя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5004537" y="4260942"/>
            <a:ext cx="2076244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Останалите страници и </a:t>
            </a:r>
            <a:r>
              <a:rPr lang="en-US" sz="1200" dirty="0">
                <a:solidFill>
                  <a:schemeClr val="dk2"/>
                </a:solidFill>
                <a:latin typeface="Arial Black" panose="020B0A04020102020204" pitchFamily="34" charset="0"/>
              </a:rPr>
              <a:t>DB </a:t>
            </a: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за тях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127825" y="1893825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>
                <a:solidFill>
                  <a:schemeClr val="dk1"/>
                </a:solidFill>
                <a:latin typeface="Arial Black" panose="020B0A04020102020204" pitchFamily="34" charset="0"/>
              </a:rPr>
              <a:t>Бъдеще</a:t>
            </a:r>
            <a:endParaRPr sz="1800" dirty="0">
              <a:solidFill>
                <a:schemeClr val="dk1"/>
              </a:solidFill>
              <a:latin typeface="Arial Black" panose="020B0A04020102020204" pitchFamily="34" charset="0"/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>
                <a:solidFill>
                  <a:schemeClr val="dk2"/>
                </a:solidFill>
                <a:latin typeface="Arial Black" panose="020B0A04020102020204" pitchFamily="34" charset="0"/>
              </a:rPr>
              <a:t>Популяризиране</a:t>
            </a:r>
            <a:endParaRPr sz="12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60" name="Google Shape;160;p20"/>
          <p:cNvGraphicFramePr/>
          <p:nvPr/>
        </p:nvGraphicFramePr>
        <p:xfrm>
          <a:off x="323100" y="2983265"/>
          <a:ext cx="8522700" cy="411450"/>
        </p:xfrm>
        <a:graphic>
          <a:graphicData uri="http://schemas.openxmlformats.org/drawingml/2006/table">
            <a:tbl>
              <a:tblPr>
                <a:noFill/>
                <a:tableStyleId>{15AD1EF8-B0F2-4BCB-B2AE-039FFB125477}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17:30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23:59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•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</a:rPr>
                        <a:t>∞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482100" y="5263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1" dirty="0">
                <a:latin typeface="Arial Black" panose="020B0A04020102020204" pitchFamily="34" charset="0"/>
              </a:rPr>
              <a:t>Последни думи</a:t>
            </a:r>
            <a:endParaRPr sz="3600" b="1" dirty="0">
              <a:latin typeface="Arial Black" panose="020B0A040201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700" dirty="0">
                <a:latin typeface="Arial Black"/>
              </a:rPr>
              <a:t>Много забавно </a:t>
            </a:r>
            <a:r>
              <a:rPr lang="ru-RU" sz="2700" dirty="0" err="1">
                <a:latin typeface="Arial Black"/>
              </a:rPr>
              <a:t>преживяване</a:t>
            </a:r>
            <a:r>
              <a:rPr lang="en-US" sz="2700" dirty="0">
                <a:latin typeface="Arial Black"/>
              </a:rPr>
              <a:t>,</a:t>
            </a:r>
            <a:r>
              <a:rPr lang="ru-RU" sz="2700" dirty="0">
                <a:latin typeface="Arial Black"/>
              </a:rPr>
              <a:t> </a:t>
            </a:r>
            <a:r>
              <a:rPr lang="ru-RU" sz="2700" dirty="0" err="1">
                <a:latin typeface="Arial Black"/>
              </a:rPr>
              <a:t>изпълнено</a:t>
            </a:r>
            <a:r>
              <a:rPr lang="ru-RU" sz="2700" dirty="0">
                <a:latin typeface="Arial Black"/>
              </a:rPr>
              <a:t> с </a:t>
            </a:r>
            <a:r>
              <a:rPr lang="ru-RU" sz="2700" dirty="0" err="1">
                <a:latin typeface="Arial Black"/>
              </a:rPr>
              <a:t>радост</a:t>
            </a:r>
            <a:r>
              <a:rPr lang="ru-RU" sz="2700" dirty="0">
                <a:latin typeface="Arial Black"/>
              </a:rPr>
              <a:t> и </a:t>
            </a:r>
            <a:r>
              <a:rPr lang="ru-RU" sz="27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Arial Black"/>
              </a:rPr>
              <a:t>сълзи</a:t>
            </a:r>
            <a:endParaRPr lang="ru-RU" sz="5700" dirty="0">
              <a:solidFill>
                <a:schemeClr val="tx1">
                  <a:lumMod val="40000"/>
                  <a:lumOff val="60000"/>
                </a:schemeClr>
              </a:solidFill>
              <a:latin typeface="Arial Black"/>
            </a:endParaRPr>
          </a:p>
        </p:txBody>
      </p:sp>
      <p:grpSp>
        <p:nvGrpSpPr>
          <p:cNvPr id="173" name="Google Shape;173;p22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4" name="Google Shape;174;p22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/>
          <p:nvPr/>
        </p:nvSpPr>
        <p:spPr>
          <a:xfrm>
            <a:off x="5212369" y="2887070"/>
            <a:ext cx="273600" cy="273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212369" y="3224160"/>
            <a:ext cx="273600" cy="27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141</Words>
  <Application>Microsoft Office PowerPoint</Application>
  <PresentationFormat>On-screen Show (16:9)</PresentationFormat>
  <Paragraphs>51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Material</vt:lpstr>
      <vt:lpstr>Stay Connected Bulgaria</vt:lpstr>
      <vt:lpstr>Всички трябва да се чувстват свързани с общността си</vt:lpstr>
      <vt:lpstr>Епидемичната обстановка</vt:lpstr>
      <vt:lpstr>Комуникация</vt:lpstr>
      <vt:lpstr>Отбор Team</vt:lpstr>
      <vt:lpstr>Технологии</vt:lpstr>
      <vt:lpstr>Как работи?</vt:lpstr>
      <vt:lpstr>Прогрес  </vt:lpstr>
      <vt:lpstr>Последни думи Много забавно преживяване, изпълнено с радост и сълзи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 Connected Bulgaria</dc:title>
  <cp:lastModifiedBy>Kristian Kirchev</cp:lastModifiedBy>
  <cp:revision>95</cp:revision>
  <dcterms:modified xsi:type="dcterms:W3CDTF">2020-10-10T07:48:45Z</dcterms:modified>
</cp:coreProperties>
</file>